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80" r:id="rId3"/>
    <p:sldId id="281" r:id="rId4"/>
    <p:sldId id="266" r:id="rId5"/>
    <p:sldId id="257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ss, Chris" initials="BC" lastIdx="1" clrIdx="0">
    <p:extLst>
      <p:ext uri="{19B8F6BF-5375-455C-9EA6-DF929625EA0E}">
        <p15:presenceInfo xmlns:p15="http://schemas.microsoft.com/office/powerpoint/2012/main" userId="S::bassc@douglasvillega.gov::18b67488-d87b-4be8-bc85-922c42bbd1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E83"/>
    <a:srgbClr val="FFFFFF"/>
    <a:srgbClr val="FFB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347" y="242945"/>
            <a:ext cx="2208160" cy="86415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0695055" y="0"/>
            <a:ext cx="1017072" cy="60551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1791365" y="-144"/>
            <a:ext cx="400635" cy="60566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791365" y="675021"/>
            <a:ext cx="400635" cy="77099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2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88" y="2504254"/>
            <a:ext cx="3102311" cy="148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3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31444B-B92B-4E27-8C94-BB93EAF5CB18}" type="datetimeFigureOut">
              <a:rPr lang="en-US" smtClean="0"/>
              <a:t>12/30/2023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" y="4766191"/>
            <a:ext cx="3102311" cy="148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2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453138" y="-2550"/>
            <a:ext cx="105878" cy="61649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750492" y="0"/>
            <a:ext cx="750771" cy="61649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-2550"/>
            <a:ext cx="711991" cy="619640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795180" y="6193855"/>
            <a:ext cx="11396820" cy="6641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6" name="Rectangle 15"/>
          <p:cNvSpPr/>
          <p:nvPr userDrawn="1"/>
        </p:nvSpPr>
        <p:spPr>
          <a:xfrm>
            <a:off x="0" y="6227546"/>
            <a:ext cx="760117" cy="6304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1" r="37372" b="51211"/>
          <a:stretch/>
        </p:blipFill>
        <p:spPr>
          <a:xfrm>
            <a:off x="253697" y="5776409"/>
            <a:ext cx="993869" cy="87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076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-1"/>
            <a:ext cx="876299" cy="61938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0" y="6193855"/>
            <a:ext cx="12192000" cy="6641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227545"/>
            <a:ext cx="12192000" cy="6304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581025"/>
            <a:ext cx="1475864" cy="1310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1" r="37372" b="51211"/>
          <a:stretch/>
        </p:blipFill>
        <p:spPr>
          <a:xfrm>
            <a:off x="167461" y="632965"/>
            <a:ext cx="1384603" cy="1225213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719524" y="632965"/>
            <a:ext cx="10053376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19524" y="6361230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0875" y="6361230"/>
            <a:ext cx="1312025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23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12/30/2023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1" r="37372" b="51211"/>
          <a:stretch/>
        </p:blipFill>
        <p:spPr>
          <a:xfrm>
            <a:off x="202130" y="4073425"/>
            <a:ext cx="993869" cy="87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140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34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0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1958" y="758952"/>
            <a:ext cx="8123722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4729" y="4455621"/>
            <a:ext cx="8123722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107160" y="4343400"/>
            <a:ext cx="797601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59" y="2954223"/>
            <a:ext cx="2208160" cy="86415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"/>
            <a:ext cx="1017072" cy="284479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149627" y="1"/>
            <a:ext cx="1489076" cy="284479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" y="3918416"/>
            <a:ext cx="1386038" cy="293958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515979" y="3927807"/>
            <a:ext cx="1122724" cy="29301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4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1958" y="758952"/>
            <a:ext cx="8123722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4729" y="4455621"/>
            <a:ext cx="8123722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107160" y="4343400"/>
            <a:ext cx="797601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81" y="718676"/>
            <a:ext cx="2208160" cy="864151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1" y="1918899"/>
            <a:ext cx="1386038" cy="4939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434164" y="1918899"/>
            <a:ext cx="1104080" cy="49391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"/>
            <a:ext cx="12192000" cy="336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336885"/>
            <a:ext cx="12192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534905" y="6545381"/>
            <a:ext cx="867656" cy="319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9516176" y="6545179"/>
            <a:ext cx="1493805" cy="32004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1113971" y="6545179"/>
            <a:ext cx="1078029" cy="32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1958" y="758952"/>
            <a:ext cx="8123722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4729" y="4455621"/>
            <a:ext cx="8123722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107160" y="4343400"/>
            <a:ext cx="797601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6" y="2809846"/>
            <a:ext cx="2208160" cy="86415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1"/>
            <a:ext cx="2638703" cy="258919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752318" y="0"/>
            <a:ext cx="867656" cy="758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3733589" y="-481"/>
            <a:ext cx="1493805" cy="759433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3927807"/>
            <a:ext cx="2638703" cy="29301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331384" y="-481"/>
            <a:ext cx="1078029" cy="7594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0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795412"/>
            <a:ext cx="1017072" cy="475151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97280" y="5792134"/>
            <a:ext cx="567891" cy="478429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250621"/>
            <a:ext cx="818147" cy="478429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1579191" y="547039"/>
            <a:ext cx="619273" cy="89675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0587790" y="4786"/>
            <a:ext cx="924024" cy="35623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579191" y="0"/>
            <a:ext cx="612809" cy="478429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1744325" y="547039"/>
            <a:ext cx="454139" cy="56281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798897" cy="6334316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382375" y="0"/>
            <a:ext cx="809626" cy="478429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1" r="37372" b="51211"/>
          <a:stretch/>
        </p:blipFill>
        <p:spPr>
          <a:xfrm>
            <a:off x="369786" y="188598"/>
            <a:ext cx="1041102" cy="921254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11744325" y="1178462"/>
            <a:ext cx="444515" cy="53547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3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12/30/2023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72728" y="5869094"/>
            <a:ext cx="619272" cy="42443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1120363" y="5869094"/>
            <a:ext cx="401004" cy="424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572728" y="5014762"/>
            <a:ext cx="619272" cy="8085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0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12/30/2023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" t="1" r="880" b="5954"/>
          <a:stretch/>
        </p:blipFill>
        <p:spPr>
          <a:xfrm>
            <a:off x="4843896" y="5268560"/>
            <a:ext cx="2507381" cy="94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93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29" r:id="rId2"/>
    <p:sldLayoutId id="2147483834" r:id="rId3"/>
    <p:sldLayoutId id="2147483833" r:id="rId4"/>
    <p:sldLayoutId id="2147483818" r:id="rId5"/>
    <p:sldLayoutId id="2147483819" r:id="rId6"/>
    <p:sldLayoutId id="2147483831" r:id="rId7"/>
    <p:sldLayoutId id="2147483820" r:id="rId8"/>
    <p:sldLayoutId id="2147483821" r:id="rId9"/>
    <p:sldLayoutId id="2147483824" r:id="rId10"/>
    <p:sldLayoutId id="2147483830" r:id="rId11"/>
    <p:sldLayoutId id="2147483835" r:id="rId12"/>
    <p:sldLayoutId id="2147483832" r:id="rId13"/>
    <p:sldLayoutId id="2147483825" r:id="rId14"/>
    <p:sldLayoutId id="2147483826" r:id="rId15"/>
    <p:sldLayoutId id="2147483827" r:id="rId16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ns.usda.gov/disaster/pandemic/covid-19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morechildren.com/food-assistance-1" TargetMode="External"/><Relationship Id="rId2" Type="http://schemas.openxmlformats.org/officeDocument/2006/relationships/hyperlink" Target="https://www.baltimorecountymd.gov/News/foodresources.html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ns.usda.gov/ofs/food-safety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593" y="2957294"/>
            <a:ext cx="11571316" cy="1216152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/>
              <a:t>Responsible Reopening from an Equity Lens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</a:rPr>
              <a:t>CHRISTOPHER Bass, </a:t>
            </a:r>
            <a:r>
              <a:rPr lang="en-US" sz="3200" dirty="0" err="1">
                <a:solidFill>
                  <a:srgbClr val="000000"/>
                </a:solidFill>
              </a:rPr>
              <a:t>cprp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2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0E0D1-8701-4A4E-B38D-C0836E94B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045" y="326359"/>
            <a:ext cx="10058400" cy="906093"/>
          </a:xfrm>
        </p:spPr>
        <p:txBody>
          <a:bodyPr>
            <a:normAutofit fontScale="90000"/>
          </a:bodyPr>
          <a:lstStyle/>
          <a:p>
            <a:r>
              <a:rPr lang="en-US" sz="6600" b="1" dirty="0"/>
              <a:t>Food Security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86ABD3-DF58-44FD-9326-0D287F668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506" y="1434915"/>
            <a:ext cx="10948946" cy="45020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b="1" dirty="0"/>
              <a:t>Summer Feeding Programs</a:t>
            </a:r>
          </a:p>
          <a:p>
            <a:pPr lvl="1">
              <a:buFontTx/>
              <a:buChar char="-"/>
            </a:pPr>
            <a:r>
              <a:rPr lang="en-US" sz="2200" dirty="0"/>
              <a:t>Distribute meals at park pavilions or in facility lobby</a:t>
            </a:r>
          </a:p>
          <a:p>
            <a:pPr lvl="1">
              <a:buFontTx/>
              <a:buChar char="-"/>
            </a:pPr>
            <a:r>
              <a:rPr lang="en-US" sz="2200" dirty="0"/>
              <a:t>Meals can be delivered to qualifying neighborhoods</a:t>
            </a:r>
          </a:p>
          <a:p>
            <a:pPr marL="201168" lvl="1" indent="0">
              <a:buNone/>
            </a:pPr>
            <a:r>
              <a:rPr lang="en-US" sz="2200" dirty="0"/>
              <a:t>*USDA is granting states significant program flexibilities and contingencies to best serve program participants.</a:t>
            </a:r>
          </a:p>
          <a:p>
            <a:pPr lvl="1">
              <a:buFontTx/>
              <a:buChar char="-"/>
            </a:pPr>
            <a:r>
              <a:rPr lang="en-US" sz="2200" dirty="0"/>
              <a:t> FNS is letting meals be served to kids outside traditional times to maximize flexibility for meal pick-up. </a:t>
            </a:r>
          </a:p>
          <a:p>
            <a:pPr lvl="1">
              <a:buFontTx/>
              <a:buChar char="-"/>
            </a:pPr>
            <a:r>
              <a:rPr lang="en-US" sz="2200" dirty="0"/>
              <a:t>FNS is allowing meals to be served in non-group settings to support social distancing.</a:t>
            </a:r>
          </a:p>
          <a:p>
            <a:pPr lvl="1">
              <a:buFontTx/>
              <a:buChar char="-"/>
            </a:pPr>
            <a:r>
              <a:rPr lang="en-US" sz="2200" dirty="0"/>
              <a:t> FNS is allowing parents/guardians to pick-up FFVP foods and bring them home to their children.</a:t>
            </a:r>
          </a:p>
          <a:p>
            <a:pPr lvl="1">
              <a:buFontTx/>
              <a:buChar char="-"/>
            </a:pPr>
            <a:r>
              <a:rPr lang="en-US" sz="2200" dirty="0"/>
              <a:t> FNS is giving states the flexibility to serve meals that do not meet meal pattern requirements when needed.</a:t>
            </a:r>
            <a:r>
              <a:rPr lang="en-US" sz="2200" dirty="0">
                <a:hlinkClick r:id="rId2"/>
              </a:rPr>
              <a:t>    </a:t>
            </a:r>
          </a:p>
          <a:p>
            <a:pPr marL="201168" lvl="1" indent="0">
              <a:buNone/>
            </a:pPr>
            <a:r>
              <a:rPr lang="en-US" sz="3200" dirty="0">
                <a:hlinkClick r:id="rId2"/>
              </a:rPr>
              <a:t>https://www.fns.usda.gov/disaster/pandemic/covid-19</a:t>
            </a:r>
            <a:endParaRPr lang="en-US" sz="3200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00BC7-81B3-46FF-8F3D-D6D838634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Baltimore City and Baltimore County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98CA1-34D8-4E1D-8A6F-FB8F059B4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https://www.baltimorecountymd.gov/News/foodresources.html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>
                <a:hlinkClick r:id="rId3"/>
              </a:rPr>
              <a:t>https://www.bmorechildren.com/food-assistance-1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7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6FA10B6-BCE6-4CB3-B1A6-64B4CF248E82}"/>
              </a:ext>
            </a:extLst>
          </p:cNvPr>
          <p:cNvSpPr txBox="1">
            <a:spLocks/>
          </p:cNvSpPr>
          <p:nvPr/>
        </p:nvSpPr>
        <p:spPr>
          <a:xfrm>
            <a:off x="2032566" y="1241199"/>
            <a:ext cx="8123722" cy="11030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/>
          </a:p>
          <a:p>
            <a:endParaRPr lang="en-US" b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284F498-FEF9-49CC-A07B-E4EFB58599E6}"/>
              </a:ext>
            </a:extLst>
          </p:cNvPr>
          <p:cNvSpPr txBox="1">
            <a:spLocks/>
          </p:cNvSpPr>
          <p:nvPr/>
        </p:nvSpPr>
        <p:spPr>
          <a:xfrm>
            <a:off x="639890" y="483772"/>
            <a:ext cx="10909073" cy="1057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Staff Safety Measures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AF61A7-0143-497E-87E0-85291647CBF1}"/>
              </a:ext>
            </a:extLst>
          </p:cNvPr>
          <p:cNvSpPr txBox="1"/>
          <p:nvPr/>
        </p:nvSpPr>
        <p:spPr>
          <a:xfrm>
            <a:off x="1455242" y="4249224"/>
            <a:ext cx="9278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linkClick r:id="rId2"/>
              </a:rPr>
              <a:t>https://www.fns.usda.gov/ofs/food-safety</a:t>
            </a:r>
            <a:endParaRPr lang="en-US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D8C622-B898-4E0D-8026-C1356FDA3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310" y="1718988"/>
            <a:ext cx="561022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4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1957" y="218625"/>
            <a:ext cx="8553797" cy="81504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Outreach to Underserved Populations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17767" y="4098175"/>
            <a:ext cx="8553797" cy="590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47699" y="2059478"/>
            <a:ext cx="649224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0CB780-EB5E-4D0D-8C9B-6772A1272397}"/>
              </a:ext>
            </a:extLst>
          </p:cNvPr>
          <p:cNvSpPr txBox="1"/>
          <p:nvPr/>
        </p:nvSpPr>
        <p:spPr>
          <a:xfrm>
            <a:off x="2917767" y="1859339"/>
            <a:ext cx="81237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Possible 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Mobile Recreation Units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Lending Libraries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Pop Up Programs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10 Minute Walk Initiatives? </a:t>
            </a:r>
            <a:endParaRPr lang="en-US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0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7" name="Straight Connector 14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16">
            <a:extLst>
              <a:ext uri="{FF2B5EF4-FFF2-40B4-BE49-F238E27FC236}">
                <a16:creationId xmlns:a16="http://schemas.microsoft.com/office/drawing/2014/main" id="{3C6B623D-A3E9-460F-9A5B-2F0FE253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0FCF34-C67B-45D9-B924-10DD255BE1FC}"/>
              </a:ext>
            </a:extLst>
          </p:cNvPr>
          <p:cNvSpPr txBox="1">
            <a:spLocks/>
          </p:cNvSpPr>
          <p:nvPr/>
        </p:nvSpPr>
        <p:spPr>
          <a:xfrm>
            <a:off x="524349" y="324679"/>
            <a:ext cx="10909073" cy="1057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COVID-19 Social Equity Action Plan</a:t>
            </a:r>
          </a:p>
        </p:txBody>
      </p:sp>
      <p:cxnSp>
        <p:nvCxnSpPr>
          <p:cNvPr id="29" name="Straight Connector 18">
            <a:extLst>
              <a:ext uri="{FF2B5EF4-FFF2-40B4-BE49-F238E27FC236}">
                <a16:creationId xmlns:a16="http://schemas.microsoft.com/office/drawing/2014/main" id="{B355BF7B-E19B-478B-8187-8EF57F4F9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0">
            <a:extLst>
              <a:ext uri="{FF2B5EF4-FFF2-40B4-BE49-F238E27FC236}">
                <a16:creationId xmlns:a16="http://schemas.microsoft.com/office/drawing/2014/main" id="{AEABC29F-F82F-4902-B701-8FEEE414F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D75BDCBB-0B1A-4AA1-B47F-DBDB64246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C43507-149A-4BD2-B83A-3F2757E2A8AA}"/>
              </a:ext>
            </a:extLst>
          </p:cNvPr>
          <p:cNvSpPr txBox="1"/>
          <p:nvPr/>
        </p:nvSpPr>
        <p:spPr>
          <a:xfrm>
            <a:off x="1207658" y="1573119"/>
            <a:ext cx="977668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Purpose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SWOT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Outcomes and 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Performance 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Resources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Social Equity">
            <a:extLst>
              <a:ext uri="{FF2B5EF4-FFF2-40B4-BE49-F238E27FC236}">
                <a16:creationId xmlns:a16="http://schemas.microsoft.com/office/drawing/2014/main" id="{958D47D7-55C5-4B9B-A588-7C8EA79A2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342" y="1474881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51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Douglasville Colors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0092B3"/>
      </a:accent1>
      <a:accent2>
        <a:srgbClr val="105E83"/>
      </a:accent2>
      <a:accent3>
        <a:srgbClr val="FFB816"/>
      </a:accent3>
      <a:accent4>
        <a:srgbClr val="E84A36"/>
      </a:accent4>
      <a:accent5>
        <a:srgbClr val="4D5B31"/>
      </a:accent5>
      <a:accent6>
        <a:srgbClr val="8C9165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213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Responsible Reopening from an Equity Lens</vt:lpstr>
      <vt:lpstr>Food Security</vt:lpstr>
      <vt:lpstr>Baltimore City and Baltimore County</vt:lpstr>
      <vt:lpstr>PowerPoint Presentation</vt:lpstr>
      <vt:lpstr>Outreach to Underserved Populations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 Security Report</dc:title>
  <dc:creator>Bass, Chris</dc:creator>
  <cp:lastModifiedBy>Brit Kramer</cp:lastModifiedBy>
  <cp:revision>26</cp:revision>
  <dcterms:created xsi:type="dcterms:W3CDTF">2020-05-11T17:00:42Z</dcterms:created>
  <dcterms:modified xsi:type="dcterms:W3CDTF">2023-12-30T23:59:42Z</dcterms:modified>
</cp:coreProperties>
</file>